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2" r:id="rId18"/>
    <p:sldId id="27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5597E-8418-4DCF-B82F-B1B02F561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84C7E4-E0A0-4C3D-861E-6BD0BDD937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2750FA-EFDA-46BC-8088-D98C5DB78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CBAA-44B5-44A0-9077-304C1AAE3163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1B8668-373A-45F6-B813-880925CB7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A67AC7-C4D7-4CC6-AF51-BC917057C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4E2A-BBE3-41D9-9BD8-49BE5DB29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342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C3C2F-90BA-4645-B00B-236B21E95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FA7795-0A87-4AC5-9B85-BD0834C11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ACCE4D-EC6C-4E1E-B077-88D25A55E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CBAA-44B5-44A0-9077-304C1AAE3163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C0E5EE-83B0-49CB-B2B0-BD65B3138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6ABB33-DD77-4061-8BAC-3D615E8F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4E2A-BBE3-41D9-9BD8-49BE5DB29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378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9D846D6-B86C-4FA9-8A18-EBEB1379BA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9F4A5B-68CB-4236-959C-9D7944750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A58992-DF9B-415B-A3A4-86065082D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CBAA-44B5-44A0-9077-304C1AAE3163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430ECD-56DB-43F8-B491-6DB872B46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BE5597-6741-45D5-ADB7-8C19A3111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4E2A-BBE3-41D9-9BD8-49BE5DB29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23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6FE5A7-D4F0-40A1-A76F-91CB686CF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8FDB77-EB74-4CCB-8266-CA9334BCA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1D4DA0-DF48-45B4-999B-C24AD3922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CBAA-44B5-44A0-9077-304C1AAE3163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815EB0-EFC7-4B66-BE2E-98B985AC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BF4D7E-48EF-484B-8F62-5D4907D39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4E2A-BBE3-41D9-9BD8-49BE5DB29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97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59B0F-D9CB-403A-ADF5-78D661BBA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173BE3-CA6D-44C4-9102-7373259DE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D04419-3FF5-4B73-B697-2BCFD6B8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CBAA-44B5-44A0-9077-304C1AAE3163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05ECE8-BA59-4BFD-8E4B-A35F957F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E8480-B4E0-4DA5-A523-C3B6861D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4E2A-BBE3-41D9-9BD8-49BE5DB29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18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31B70-9973-4FDD-A0E6-2BBF2954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037ECE-23D2-4D7E-A4B4-A57F6E86E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C238DD-0CA6-4407-B515-22A35ADF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9E7B00-82CB-4392-9AB9-EA0141BD3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CBAA-44B5-44A0-9077-304C1AAE3163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A48B40-A055-47B8-914D-00378F3F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16AE00-8709-4882-B0FA-9A2AC0225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4E2A-BBE3-41D9-9BD8-49BE5DB29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14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79606D-4C75-483C-A71E-6CC5929E6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DA7BE6-AD52-4307-AF15-944779527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BA1528-4950-4A75-94F9-6A9D800D9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70193BC-CE59-4BBC-9EC3-49B60C683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B6A173A-3D74-47C6-A04C-E8DA5F31D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CD65611-ABBE-4323-B9F1-3965A5333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CBAA-44B5-44A0-9077-304C1AAE3163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99CC3B0-E764-45C6-BD84-238B53473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F470809-A060-4266-9134-D123515A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4E2A-BBE3-41D9-9BD8-49BE5DB29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277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D184B-7303-4AE0-8C20-AFF3F4F9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EB478B-C940-4048-892E-5BBA7857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CBAA-44B5-44A0-9077-304C1AAE3163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2842C8-91C9-43A3-B54E-6F29AF13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7B0FED-07A8-49F2-802C-9CF705986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4E2A-BBE3-41D9-9BD8-49BE5DB29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542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65E7F98-081F-4FE3-B2C7-BB501315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CBAA-44B5-44A0-9077-304C1AAE3163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F63BA1-BB66-4F72-B447-3AAFB6B6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3824F2-3809-4033-A998-46CFB8BC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4E2A-BBE3-41D9-9BD8-49BE5DB29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86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B4B13-409E-4FB5-9037-4EBCF31D1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6E9A72-A2AF-4788-822D-F54792D67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A637FF-C268-44AF-A2BF-BDE800F11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6AD46B-936D-4701-8CE9-ACB0B82C1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CBAA-44B5-44A0-9077-304C1AAE3163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DE11E0-C3B1-4FCF-A4A7-D6CBD750A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89AA23-6165-4768-9C39-D004EBFE6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4E2A-BBE3-41D9-9BD8-49BE5DB29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191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AD036-D757-45F7-B9F2-938B425FD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C3E658C-CB78-40CF-880F-C64BF6344C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B73560-BDBF-4417-8DFB-001366F21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240CA7-F7EC-46C3-8D76-8B1F21CC6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CBAA-44B5-44A0-9077-304C1AAE3163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ADB65F-F65A-4EBF-858A-D64883AE9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486AAF-6548-448F-B0ED-4981283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4E2A-BBE3-41D9-9BD8-49BE5DB29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21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F6D0350-8EE0-476E-BDAA-E70BD0AC8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1D0006-D35D-43A4-8995-1D84202D4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6F3833-486A-4310-8ED7-77CEF1065A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BCBAA-44B5-44A0-9077-304C1AAE3163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E5975D-1C7A-4E9F-AB21-F1B9113B7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A53024-4148-4FD5-A23A-11CA6498B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14E2A-BBE3-41D9-9BD8-49BE5DB29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88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CFDF5-727B-4076-A31F-4FCFFC3B97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Dian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国庆七天练 成果答辩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FA372EA-4AC9-4F99-BE15-5452C9B08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537409" cy="1655762"/>
          </a:xfrm>
        </p:spPr>
        <p:txBody>
          <a:bodyPr/>
          <a:lstStyle/>
          <a:p>
            <a:pPr algn="r"/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Python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组 丁畅</a:t>
            </a:r>
          </a:p>
        </p:txBody>
      </p:sp>
    </p:spTree>
    <p:extLst>
      <p:ext uri="{BB962C8B-B14F-4D97-AF65-F5344CB8AC3E}">
        <p14:creationId xmlns:p14="http://schemas.microsoft.com/office/powerpoint/2010/main" val="3330225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673359-9D2B-4AF9-8D0A-8F1DBE2E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2.1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116FAD-9D96-480A-8ED0-19E0AB06F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7966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初步学习目标检测相关概念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区域检测：</a:t>
            </a:r>
            <a:r>
              <a:rPr lang="en-US" altLang="zh-CN" dirty="0">
                <a:latin typeface="Consolas" panose="020B0609020204030204" pitchFamily="49" charset="0"/>
              </a:rPr>
              <a:t>RCNN</a:t>
            </a:r>
            <a:r>
              <a:rPr lang="zh-CN" altLang="en-US" dirty="0">
                <a:latin typeface="Consolas" panose="020B0609020204030204" pitchFamily="49" charset="0"/>
              </a:rPr>
              <a:t>系列算法，区域提取：</a:t>
            </a:r>
            <a:r>
              <a:rPr lang="en-US" altLang="zh-CN" dirty="0">
                <a:latin typeface="Consolas" panose="020B0609020204030204" pitchFamily="49" charset="0"/>
              </a:rPr>
              <a:t>YOLO</a:t>
            </a:r>
            <a:r>
              <a:rPr lang="zh-CN" altLang="en-US" dirty="0">
                <a:latin typeface="Consolas" panose="020B0609020204030204" pitchFamily="49" charset="0"/>
              </a:rPr>
              <a:t>算法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滑动窗口</a:t>
            </a:r>
            <a:r>
              <a:rPr lang="en-US" altLang="zh-CN" dirty="0">
                <a:latin typeface="Consolas" panose="020B0609020204030204" pitchFamily="49" charset="0"/>
              </a:rPr>
              <a:t>vs</a:t>
            </a:r>
            <a:r>
              <a:rPr lang="zh-CN" altLang="en-US" dirty="0">
                <a:latin typeface="Consolas" panose="020B0609020204030204" pitchFamily="49" charset="0"/>
              </a:rPr>
              <a:t>选择性搜索、效果评估、非极大值抑制（对任务</a:t>
            </a:r>
            <a:r>
              <a:rPr lang="en-US" altLang="zh-CN" dirty="0">
                <a:latin typeface="Consolas" panose="020B0609020204030204" pitchFamily="49" charset="0"/>
              </a:rPr>
              <a:t>1.1</a:t>
            </a:r>
            <a:r>
              <a:rPr lang="zh-CN" altLang="en-US" dirty="0">
                <a:latin typeface="Consolas" panose="020B0609020204030204" pitchFamily="49" charset="0"/>
              </a:rPr>
              <a:t>的优化就属于一种非极大值抑制）</a:t>
            </a:r>
            <a:r>
              <a:rPr lang="en-US" altLang="zh-CN" dirty="0">
                <a:latin typeface="Consolas" panose="020B0609020204030204" pitchFamily="49" charset="0"/>
              </a:rPr>
              <a:t>……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初步学习图像识别特征：</a:t>
            </a:r>
            <a:r>
              <a:rPr lang="en-US" altLang="zh-CN" dirty="0">
                <a:latin typeface="Consolas" panose="020B0609020204030204" pitchFamily="49" charset="0"/>
              </a:rPr>
              <a:t>HOG</a:t>
            </a:r>
            <a:r>
              <a:rPr lang="zh-CN" altLang="en-US" dirty="0">
                <a:latin typeface="Consolas" panose="020B0609020204030204" pitchFamily="49" charset="0"/>
              </a:rPr>
              <a:t>角点检测、</a:t>
            </a:r>
            <a:r>
              <a:rPr lang="en-US" altLang="zh-CN" dirty="0">
                <a:latin typeface="Consolas" panose="020B0609020204030204" pitchFamily="49" charset="0"/>
              </a:rPr>
              <a:t>SIFT</a:t>
            </a:r>
            <a:r>
              <a:rPr lang="zh-CN" altLang="en-US" dirty="0"/>
              <a:t>尺度不变特征</a:t>
            </a:r>
            <a:r>
              <a:rPr lang="zh-CN" altLang="en-US" dirty="0">
                <a:latin typeface="Consolas" panose="020B0609020204030204" pitchFamily="49" charset="0"/>
              </a:rPr>
              <a:t>、</a:t>
            </a:r>
            <a:r>
              <a:rPr lang="en-US" altLang="zh-CN" dirty="0">
                <a:latin typeface="Consolas" panose="020B0609020204030204" pitchFamily="49" charset="0"/>
              </a:rPr>
              <a:t>SURF</a:t>
            </a:r>
            <a:r>
              <a:rPr lang="zh-CN" altLang="en-US" dirty="0"/>
              <a:t>加速稳健特征</a:t>
            </a:r>
            <a:endParaRPr lang="en-US" altLang="zh-CN" dirty="0"/>
          </a:p>
          <a:p>
            <a:r>
              <a:rPr lang="zh-CN" altLang="en-US" dirty="0">
                <a:latin typeface="Consolas" panose="020B0609020204030204" pitchFamily="49" charset="0"/>
              </a:rPr>
              <a:t>↑由于</a:t>
            </a:r>
            <a:r>
              <a:rPr lang="en-US" altLang="zh-CN" dirty="0" err="1">
                <a:latin typeface="Consolas" panose="020B0609020204030204" pitchFamily="49" charset="0"/>
              </a:rPr>
              <a:t>opencv</a:t>
            </a:r>
            <a:r>
              <a:rPr lang="zh-CN" altLang="en-US" dirty="0">
                <a:latin typeface="Consolas" panose="020B0609020204030204" pitchFamily="49" charset="0"/>
              </a:rPr>
              <a:t>库的版本问题未能完全实现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数学</a:t>
            </a:r>
            <a:r>
              <a:rPr lang="en-US" altLang="zh-CN" dirty="0">
                <a:latin typeface="Consolas" panose="020B0609020204030204" pitchFamily="49" charset="0"/>
              </a:rPr>
              <a:t>/</a:t>
            </a:r>
            <a:r>
              <a:rPr lang="zh-CN" altLang="en-US" dirty="0">
                <a:latin typeface="Consolas" panose="020B0609020204030204" pitchFamily="49" charset="0"/>
              </a:rPr>
              <a:t>神经网络基础不足，未能深入研究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使用图像处理方法优化任务</a:t>
            </a:r>
            <a:r>
              <a:rPr lang="en-US" altLang="zh-CN" dirty="0">
                <a:latin typeface="Consolas" panose="020B0609020204030204" pitchFamily="49" charset="0"/>
              </a:rPr>
              <a:t>1.1</a:t>
            </a:r>
            <a:r>
              <a:rPr lang="zh-CN" altLang="en-US" dirty="0">
                <a:latin typeface="Consolas" panose="020B0609020204030204" pitchFamily="49" charset="0"/>
              </a:rPr>
              <a:t>、</a:t>
            </a:r>
            <a:r>
              <a:rPr lang="en-US" altLang="zh-CN" dirty="0">
                <a:latin typeface="Consolas" panose="020B0609020204030204" pitchFamily="49" charset="0"/>
              </a:rPr>
              <a:t>1.2</a:t>
            </a:r>
            <a:r>
              <a:rPr lang="zh-CN" altLang="en-US" dirty="0">
                <a:latin typeface="Consolas" panose="020B0609020204030204" pitchFamily="49" charset="0"/>
              </a:rPr>
              <a:t>（前文已提及）</a:t>
            </a:r>
          </a:p>
        </p:txBody>
      </p:sp>
    </p:spTree>
    <p:extLst>
      <p:ext uri="{BB962C8B-B14F-4D97-AF65-F5344CB8AC3E}">
        <p14:creationId xmlns:p14="http://schemas.microsoft.com/office/powerpoint/2010/main" val="31145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BCD46-258F-4610-AB30-07E032590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2.2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6FF156-B8A3-481C-8219-23F657481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解题过程：苦思冥想</a:t>
            </a:r>
            <a:r>
              <a:rPr lang="en-US" altLang="zh-CN" dirty="0"/>
              <a:t>-&gt;</a:t>
            </a:r>
            <a:r>
              <a:rPr lang="zh-CN" altLang="en-US" dirty="0"/>
              <a:t>毫无思路</a:t>
            </a:r>
            <a:endParaRPr lang="en-US" altLang="zh-CN" dirty="0"/>
          </a:p>
          <a:p>
            <a:r>
              <a:rPr lang="zh-CN" altLang="en-US" dirty="0"/>
              <a:t>检测亮点使用灰度图片高斯滤波</a:t>
            </a:r>
            <a:r>
              <a:rPr lang="en-US" altLang="zh-CN" dirty="0"/>
              <a:t>+</a:t>
            </a:r>
            <a:r>
              <a:rPr lang="zh-CN" altLang="en-US" dirty="0"/>
              <a:t>二值化可以轻松解决，难点在于定位与判断</a:t>
            </a:r>
            <a:endParaRPr lang="en-US" altLang="zh-CN" dirty="0"/>
          </a:p>
          <a:p>
            <a:r>
              <a:rPr lang="zh-CN" altLang="en-US" dirty="0"/>
              <a:t>人工先验</a:t>
            </a:r>
            <a:r>
              <a:rPr lang="en-US" altLang="zh-CN" dirty="0"/>
              <a:t>……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/>
              <a:t>使用人工方式定位！</a:t>
            </a:r>
            <a:endParaRPr lang="en-US" altLang="zh-CN" dirty="0"/>
          </a:p>
          <a:p>
            <a:r>
              <a:rPr lang="zh-CN" altLang="en-US" dirty="0"/>
              <a:t>初步思路：观察到每张示例图片位置都几乎一样，直接截取某一段像素作为识别区域，然后从上往下平均分成十二份，检测每一份中是否有亮点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A86053-4E83-4A83-8F92-F7C85570C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93" y="2083877"/>
            <a:ext cx="4458742" cy="209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7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A24FBE-AAB4-46BD-9B74-5CEFE30A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2.2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9F2180-3969-4EE7-BCE8-A6581815A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尝试实现发现虽然每张图片位置几乎一致且均位于最上方，但误差仍超出可接受范围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新方案：每个设备左上角的“</a:t>
            </a:r>
            <a:r>
              <a:rPr lang="en-US" altLang="zh-CN" dirty="0">
                <a:latin typeface="Consolas" panose="020B0609020204030204" pitchFamily="49" charset="0"/>
              </a:rPr>
              <a:t>power</a:t>
            </a:r>
            <a:r>
              <a:rPr lang="zh-CN" altLang="en-US" dirty="0">
                <a:latin typeface="Consolas" panose="020B0609020204030204" pitchFamily="49" charset="0"/>
              </a:rPr>
              <a:t>”灯恒亮，且“</a:t>
            </a:r>
            <a:r>
              <a:rPr lang="en-US" altLang="zh-CN" dirty="0">
                <a:latin typeface="Consolas" panose="020B0609020204030204" pitchFamily="49" charset="0"/>
              </a:rPr>
              <a:t>power</a:t>
            </a:r>
            <a:r>
              <a:rPr lang="zh-CN" altLang="en-US" dirty="0">
                <a:latin typeface="Consolas" panose="020B0609020204030204" pitchFamily="49" charset="0"/>
              </a:rPr>
              <a:t>”灯与下面</a:t>
            </a:r>
            <a:r>
              <a:rPr lang="en-US" altLang="zh-CN" dirty="0">
                <a:latin typeface="Consolas" panose="020B0609020204030204" pitchFamily="49" charset="0"/>
              </a:rPr>
              <a:t>led</a:t>
            </a:r>
            <a:r>
              <a:rPr lang="zh-CN" altLang="en-US" dirty="0">
                <a:latin typeface="Consolas" panose="020B0609020204030204" pitchFamily="49" charset="0"/>
              </a:rPr>
              <a:t>灯区域</a:t>
            </a:r>
            <a:r>
              <a:rPr lang="zh-CN" altLang="en-US" b="1" dirty="0">
                <a:latin typeface="Consolas" panose="020B0609020204030204" pitchFamily="49" charset="0"/>
              </a:rPr>
              <a:t>相对位置</a:t>
            </a:r>
            <a:r>
              <a:rPr lang="zh-CN" altLang="en-US" dirty="0">
                <a:latin typeface="Consolas" panose="020B0609020204030204" pitchFamily="49" charset="0"/>
              </a:rPr>
              <a:t>几乎一致，尝试使用</a:t>
            </a:r>
            <a:r>
              <a:rPr lang="en-US" altLang="zh-CN" dirty="0">
                <a:latin typeface="Consolas" panose="020B0609020204030204" pitchFamily="49" charset="0"/>
              </a:rPr>
              <a:t>power</a:t>
            </a:r>
            <a:r>
              <a:rPr lang="zh-CN" altLang="en-US" dirty="0">
                <a:latin typeface="Consolas" panose="020B0609020204030204" pitchFamily="49" charset="0"/>
              </a:rPr>
              <a:t>灯为基准定位识别区域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效果拔群！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但是感觉这个解决方案依然十分暴力而且毫无可扩展性，思考更优解决方案中</a:t>
            </a:r>
          </a:p>
        </p:txBody>
      </p:sp>
    </p:spTree>
    <p:extLst>
      <p:ext uri="{BB962C8B-B14F-4D97-AF65-F5344CB8AC3E}">
        <p14:creationId xmlns:p14="http://schemas.microsoft.com/office/powerpoint/2010/main" val="95971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1786B-3925-4003-AA15-C39AF6F8F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核心代码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1C3991-E388-4A7D-93CD-3B7777B99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4972"/>
            <a:ext cx="5002161" cy="321723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E0B1B8-21C2-46FD-9A1E-75A374188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947" y="448351"/>
            <a:ext cx="4623837" cy="40823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02F8D2-99DD-4A5E-BBDC-9F5C90040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50" y="3003587"/>
            <a:ext cx="4668811" cy="35337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4359B3C-71BF-4FF6-9AD7-8FFA1C858C0E}"/>
              </a:ext>
            </a:extLst>
          </p:cNvPr>
          <p:cNvSpPr txBox="1"/>
          <p:nvPr/>
        </p:nvSpPr>
        <p:spPr>
          <a:xfrm>
            <a:off x="6400800" y="5262225"/>
            <a:ext cx="4312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注：</a:t>
            </a:r>
            <a:r>
              <a:rPr lang="en-US" altLang="zh-CN" dirty="0"/>
              <a:t>dis1/res1</a:t>
            </a:r>
            <a:r>
              <a:rPr lang="zh-CN" altLang="en-US" dirty="0"/>
              <a:t>和</a:t>
            </a:r>
            <a:r>
              <a:rPr lang="en-US" altLang="zh-CN" dirty="0"/>
              <a:t>dis2/res2</a:t>
            </a:r>
            <a:r>
              <a:rPr lang="zh-CN" altLang="en-US" dirty="0"/>
              <a:t>分别指左右两个设备，避免重复只截取了一次；输出结果见附文件</a:t>
            </a:r>
          </a:p>
        </p:txBody>
      </p:sp>
    </p:spTree>
    <p:extLst>
      <p:ext uri="{BB962C8B-B14F-4D97-AF65-F5344CB8AC3E}">
        <p14:creationId xmlns:p14="http://schemas.microsoft.com/office/powerpoint/2010/main" val="275408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952601-2AA2-4159-81D5-8408A2AD9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题后反思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02D1D6-6FB8-49ED-BDA3-E52292207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解决方案过于暴力，需要优化</a:t>
            </a:r>
          </a:p>
        </p:txBody>
      </p:sp>
    </p:spTree>
    <p:extLst>
      <p:ext uri="{BB962C8B-B14F-4D97-AF65-F5344CB8AC3E}">
        <p14:creationId xmlns:p14="http://schemas.microsoft.com/office/powerpoint/2010/main" val="1597077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A45B73-D0B2-4B20-AB87-8C8D76E2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3——Lab0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ADF8A8-7693-4448-A927-B1323ECD1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学习</a:t>
            </a:r>
            <a:r>
              <a:rPr lang="en-US" altLang="zh-CN" dirty="0">
                <a:latin typeface="Consolas" panose="020B0609020204030204" pitchFamily="49" charset="0"/>
              </a:rPr>
              <a:t>CS231n</a:t>
            </a:r>
            <a:r>
              <a:rPr lang="zh-CN" altLang="en-US" dirty="0">
                <a:latin typeface="Consolas" panose="020B0609020204030204" pitchFamily="49" charset="0"/>
              </a:rPr>
              <a:t>课程，初步了解计算机视觉应用和前景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学习数据驱动的模式识别算法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学习</a:t>
            </a:r>
            <a:r>
              <a:rPr lang="en-US" altLang="zh-CN" dirty="0">
                <a:latin typeface="Consolas" panose="020B0609020204030204" pitchFamily="49" charset="0"/>
              </a:rPr>
              <a:t>NN</a:t>
            </a:r>
            <a:r>
              <a:rPr lang="zh-CN" altLang="en-US" dirty="0">
                <a:latin typeface="Consolas" panose="020B0609020204030204" pitchFamily="49" charset="0"/>
              </a:rPr>
              <a:t>算法和</a:t>
            </a:r>
            <a:r>
              <a:rPr lang="en-US" altLang="zh-CN" dirty="0">
                <a:latin typeface="Consolas" panose="020B0609020204030204" pitchFamily="49" charset="0"/>
              </a:rPr>
              <a:t>KNN</a:t>
            </a:r>
            <a:r>
              <a:rPr lang="zh-CN" altLang="en-US" dirty="0">
                <a:latin typeface="Consolas" panose="020B0609020204030204" pitchFamily="49" charset="0"/>
              </a:rPr>
              <a:t>算法并实现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完成了</a:t>
            </a:r>
            <a:r>
              <a:rPr lang="en-US" altLang="zh-CN" dirty="0">
                <a:latin typeface="Consolas" panose="020B0609020204030204" pitchFamily="49" charset="0"/>
              </a:rPr>
              <a:t>Lab0</a:t>
            </a:r>
            <a:r>
              <a:rPr lang="zh-CN" altLang="en-US" dirty="0">
                <a:latin typeface="Consolas" panose="020B0609020204030204" pitchFamily="49" charset="0"/>
              </a:rPr>
              <a:t>中的两个</a:t>
            </a:r>
            <a:r>
              <a:rPr lang="en-US" altLang="zh-CN" dirty="0">
                <a:latin typeface="Consolas" panose="020B0609020204030204" pitchFamily="49" charset="0"/>
              </a:rPr>
              <a:t>TODO</a:t>
            </a:r>
            <a:r>
              <a:rPr lang="zh-CN" altLang="en-US" dirty="0">
                <a:latin typeface="Consolas" panose="020B0609020204030204" pitchFamily="49" charset="0"/>
              </a:rPr>
              <a:t>块：读入</a:t>
            </a:r>
            <a:r>
              <a:rPr lang="en-US" altLang="zh-CN" dirty="0">
                <a:latin typeface="Consolas" panose="020B0609020204030204" pitchFamily="49" charset="0"/>
              </a:rPr>
              <a:t>MNIST</a:t>
            </a:r>
            <a:r>
              <a:rPr lang="zh-CN" altLang="en-US" dirty="0">
                <a:latin typeface="Consolas" panose="020B0609020204030204" pitchFamily="49" charset="0"/>
              </a:rPr>
              <a:t>数据集和实现</a:t>
            </a:r>
            <a:r>
              <a:rPr lang="en-US" altLang="zh-CN" dirty="0">
                <a:latin typeface="Consolas" panose="020B0609020204030204" pitchFamily="49" charset="0"/>
              </a:rPr>
              <a:t>KNN</a:t>
            </a:r>
            <a:r>
              <a:rPr lang="zh-CN" altLang="en-US" dirty="0">
                <a:latin typeface="Consolas" panose="020B0609020204030204" pitchFamily="49" charset="0"/>
              </a:rPr>
              <a:t>算法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开始手动实现</a:t>
            </a:r>
            <a:r>
              <a:rPr lang="en-US" altLang="zh-CN" dirty="0">
                <a:latin typeface="Consolas" panose="020B0609020204030204" pitchFamily="49" charset="0"/>
              </a:rPr>
              <a:t>KNN</a:t>
            </a:r>
            <a:r>
              <a:rPr lang="zh-CN" altLang="en-US" dirty="0">
                <a:latin typeface="Consolas" panose="020B0609020204030204" pitchFamily="49" charset="0"/>
              </a:rPr>
              <a:t>效率很低，改为</a:t>
            </a:r>
            <a:r>
              <a:rPr lang="en-US" altLang="zh-CN" dirty="0" err="1">
                <a:latin typeface="Consolas" panose="020B0609020204030204" pitchFamily="49" charset="0"/>
              </a:rPr>
              <a:t>numpy</a:t>
            </a:r>
            <a:r>
              <a:rPr lang="zh-CN" altLang="en-US" dirty="0">
                <a:latin typeface="Consolas" panose="020B0609020204030204" pitchFamily="49" charset="0"/>
              </a:rPr>
              <a:t>实现后效果拔群！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跑满</a:t>
            </a:r>
            <a:r>
              <a:rPr lang="en-US" altLang="zh-CN" dirty="0">
                <a:latin typeface="Consolas" panose="020B0609020204030204" pitchFamily="49" charset="0"/>
              </a:rPr>
              <a:t>10000</a:t>
            </a:r>
            <a:r>
              <a:rPr lang="zh-CN" altLang="en-US" dirty="0">
                <a:latin typeface="Consolas" panose="020B0609020204030204" pitchFamily="49" charset="0"/>
              </a:rPr>
              <a:t>组测试数据，</a:t>
            </a:r>
            <a:r>
              <a:rPr lang="en-US" altLang="zh-CN" dirty="0">
                <a:latin typeface="Consolas" panose="020B0609020204030204" pitchFamily="49" charset="0"/>
              </a:rPr>
              <a:t>60000</a:t>
            </a:r>
            <a:r>
              <a:rPr lang="zh-CN" altLang="en-US" dirty="0">
                <a:latin typeface="Consolas" panose="020B0609020204030204" pitchFamily="49" charset="0"/>
              </a:rPr>
              <a:t>组训练数据的运行时间为</a:t>
            </a:r>
            <a:r>
              <a:rPr lang="en-US" altLang="zh-CN" dirty="0">
                <a:latin typeface="Consolas" panose="020B0609020204030204" pitchFamily="49" charset="0"/>
              </a:rPr>
              <a:t>1710.3s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(CPU:R7 5800H)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最终准确率</a:t>
            </a:r>
            <a:r>
              <a:rPr lang="en-US" altLang="zh-CN" dirty="0">
                <a:latin typeface="Consolas" panose="020B0609020204030204" pitchFamily="49" charset="0"/>
              </a:rPr>
              <a:t>acc</a:t>
            </a:r>
            <a:r>
              <a:rPr lang="zh-CN" altLang="en-US" dirty="0">
                <a:latin typeface="Consolas" panose="020B0609020204030204" pitchFamily="49" charset="0"/>
              </a:rPr>
              <a:t>为</a:t>
            </a:r>
            <a:r>
              <a:rPr lang="en-US" altLang="zh-CN" dirty="0">
                <a:latin typeface="Consolas" panose="020B0609020204030204" pitchFamily="49" charset="0"/>
              </a:rPr>
              <a:t>0.9631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3F8742-31CC-4777-AD87-0784847DD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47" y="4983459"/>
            <a:ext cx="2543951" cy="139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3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C539E-EB3F-4927-8874-D98B373D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任务三</a:t>
            </a:r>
            <a:r>
              <a:rPr lang="en-US" altLang="zh-CN" dirty="0"/>
              <a:t>——Lab1.1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736EFB-6287-4208-B4B9-AC3936BDE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时间所限，还在学习神经网络中</a:t>
            </a: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360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888292-95A5-4E05-BDE2-662B889F6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Q&amp;A section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1044C2-0198-4CB7-8B9E-2FE6B9B02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欢迎各类问题！</a:t>
            </a:r>
            <a:endParaRPr lang="en-US" altLang="zh-CN" dirty="0"/>
          </a:p>
          <a:p>
            <a:r>
              <a:rPr lang="zh-CN" altLang="en-US" dirty="0"/>
              <a:t>完整代码及文件都有附带</a:t>
            </a:r>
          </a:p>
        </p:txBody>
      </p:sp>
    </p:spTree>
    <p:extLst>
      <p:ext uri="{BB962C8B-B14F-4D97-AF65-F5344CB8AC3E}">
        <p14:creationId xmlns:p14="http://schemas.microsoft.com/office/powerpoint/2010/main" val="1685588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0F66C-DB34-4CDC-8956-647DB419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470" y="502503"/>
            <a:ext cx="4704907" cy="1127823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dirty="0">
                <a:solidFill>
                  <a:schemeClr val="accent1">
                    <a:lumMod val="75000"/>
                  </a:schemeClr>
                </a:solidFill>
              </a:rPr>
              <a:t>感谢聆听！</a:t>
            </a:r>
          </a:p>
        </p:txBody>
      </p:sp>
    </p:spTree>
    <p:extLst>
      <p:ext uri="{BB962C8B-B14F-4D97-AF65-F5344CB8AC3E}">
        <p14:creationId xmlns:p14="http://schemas.microsoft.com/office/powerpoint/2010/main" val="3822544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C067F-C09C-4175-B33A-24069890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9460E0-53FA-4819-BF5C-4B0681AEA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4884"/>
            <a:ext cx="10715847" cy="495477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学习了</a:t>
            </a: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zh-CN" altLang="en-US" dirty="0">
                <a:latin typeface="Consolas" panose="020B0609020204030204" pitchFamily="49" charset="0"/>
              </a:rPr>
              <a:t>基础语法与进阶语法、特性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学习了图像处理基本知识与各种常见方法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学习了使用</a:t>
            </a:r>
            <a:r>
              <a:rPr lang="en-US" altLang="zh-CN" dirty="0" err="1">
                <a:latin typeface="Consolas" panose="020B0609020204030204" pitchFamily="49" charset="0"/>
              </a:rPr>
              <a:t>python+opencv</a:t>
            </a:r>
            <a:r>
              <a:rPr lang="zh-CN" altLang="en-US" dirty="0">
                <a:latin typeface="Consolas" panose="020B0609020204030204" pitchFamily="49" charset="0"/>
              </a:rPr>
              <a:t>库初步处理图像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学习了目标检测相关的基础知识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大部分完成任务</a:t>
            </a:r>
            <a:r>
              <a:rPr lang="en-US" altLang="zh-CN" dirty="0">
                <a:latin typeface="Consolas" panose="020B0609020204030204" pitchFamily="49" charset="0"/>
              </a:rPr>
              <a:t>1.1</a:t>
            </a:r>
            <a:r>
              <a:rPr lang="zh-CN" altLang="en-US" dirty="0">
                <a:latin typeface="Consolas" panose="020B0609020204030204" pitchFamily="49" charset="0"/>
              </a:rPr>
              <a:t>（识别率</a:t>
            </a:r>
            <a:r>
              <a:rPr lang="en-US" altLang="zh-CN" dirty="0">
                <a:latin typeface="Consolas" panose="020B0609020204030204" pitchFamily="49" charset="0"/>
              </a:rPr>
              <a:t>80%</a:t>
            </a:r>
            <a:r>
              <a:rPr lang="zh-CN" altLang="en-US" dirty="0">
                <a:latin typeface="Consolas" panose="020B0609020204030204" pitchFamily="49" charset="0"/>
              </a:rPr>
              <a:t>以上）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几乎完美完成任务</a:t>
            </a:r>
            <a:r>
              <a:rPr lang="en-US" altLang="zh-CN" dirty="0">
                <a:latin typeface="Consolas" panose="020B0609020204030204" pitchFamily="49" charset="0"/>
              </a:rPr>
              <a:t>1.2</a:t>
            </a:r>
            <a:r>
              <a:rPr lang="zh-CN" altLang="en-US" dirty="0">
                <a:latin typeface="Consolas" panose="020B0609020204030204" pitchFamily="49" charset="0"/>
              </a:rPr>
              <a:t>（识别率接近</a:t>
            </a:r>
            <a:r>
              <a:rPr lang="en-US" altLang="zh-CN" dirty="0">
                <a:latin typeface="Consolas" panose="020B0609020204030204" pitchFamily="49" charset="0"/>
              </a:rPr>
              <a:t>100%</a:t>
            </a:r>
            <a:r>
              <a:rPr lang="zh-CN" altLang="en-US" dirty="0">
                <a:latin typeface="Consolas" panose="020B0609020204030204" pitchFamily="49" charset="0"/>
              </a:rPr>
              <a:t>）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尝试完成任务</a:t>
            </a:r>
            <a:r>
              <a:rPr lang="en-US" altLang="zh-CN" dirty="0">
                <a:latin typeface="Consolas" panose="020B0609020204030204" pitchFamily="49" charset="0"/>
              </a:rPr>
              <a:t>2.1</a:t>
            </a:r>
            <a:r>
              <a:rPr lang="zh-CN" altLang="en-US" dirty="0">
                <a:latin typeface="Consolas" panose="020B0609020204030204" pitchFamily="49" charset="0"/>
              </a:rPr>
              <a:t>（使用图像处理优化</a:t>
            </a:r>
            <a:r>
              <a:rPr lang="en-US" altLang="zh-CN" dirty="0">
                <a:latin typeface="Consolas" panose="020B0609020204030204" pitchFamily="49" charset="0"/>
              </a:rPr>
              <a:t>1.1</a:t>
            </a:r>
            <a:r>
              <a:rPr lang="zh-CN" altLang="en-US" dirty="0">
                <a:latin typeface="Consolas" panose="020B0609020204030204" pitchFamily="49" charset="0"/>
              </a:rPr>
              <a:t>，</a:t>
            </a:r>
            <a:r>
              <a:rPr lang="en-US" altLang="zh-CN" dirty="0">
                <a:latin typeface="Consolas" panose="020B0609020204030204" pitchFamily="49" charset="0"/>
              </a:rPr>
              <a:t>1.2</a:t>
            </a:r>
            <a:r>
              <a:rPr lang="zh-CN" altLang="en-US" dirty="0">
                <a:latin typeface="Consolas" panose="020B0609020204030204" pitchFamily="49" charset="0"/>
              </a:rPr>
              <a:t>，初步学习目标检测、图像描述特征等）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几乎完美完成任务</a:t>
            </a:r>
            <a:r>
              <a:rPr lang="en-US" altLang="zh-CN" dirty="0">
                <a:latin typeface="Consolas" panose="020B0609020204030204" pitchFamily="49" charset="0"/>
              </a:rPr>
              <a:t>2.2</a:t>
            </a:r>
            <a:r>
              <a:rPr lang="zh-CN" altLang="en-US" dirty="0">
                <a:latin typeface="Consolas" panose="020B0609020204030204" pitchFamily="49" charset="0"/>
              </a:rPr>
              <a:t>（识别率接近</a:t>
            </a:r>
            <a:r>
              <a:rPr lang="en-US" altLang="zh-CN" dirty="0">
                <a:latin typeface="Consolas" panose="020B0609020204030204" pitchFamily="49" charset="0"/>
              </a:rPr>
              <a:t>100%</a:t>
            </a:r>
            <a:r>
              <a:rPr lang="zh-CN" altLang="en-US" dirty="0">
                <a:latin typeface="Consolas" panose="020B0609020204030204" pitchFamily="49" charset="0"/>
              </a:rPr>
              <a:t>）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任务三进度：完成</a:t>
            </a:r>
            <a:r>
              <a:rPr lang="en-US" altLang="zh-CN" dirty="0">
                <a:latin typeface="Consolas" panose="020B0609020204030204" pitchFamily="49" charset="0"/>
              </a:rPr>
              <a:t>Lab0</a:t>
            </a:r>
            <a:r>
              <a:rPr lang="zh-CN" altLang="en-US" dirty="0">
                <a:latin typeface="Consolas" panose="020B0609020204030204" pitchFamily="49" charset="0"/>
              </a:rPr>
              <a:t>，</a:t>
            </a:r>
            <a:r>
              <a:rPr lang="en-US" altLang="zh-CN" dirty="0">
                <a:latin typeface="Consolas" panose="020B0609020204030204" pitchFamily="49" charset="0"/>
              </a:rPr>
              <a:t>Lab1</a:t>
            </a:r>
            <a:r>
              <a:rPr lang="zh-CN" altLang="en-US" dirty="0">
                <a:latin typeface="Consolas" panose="020B0609020204030204" pitchFamily="49" charset="0"/>
              </a:rPr>
              <a:t>学习中</a:t>
            </a:r>
          </a:p>
        </p:txBody>
      </p:sp>
    </p:spTree>
    <p:extLst>
      <p:ext uri="{BB962C8B-B14F-4D97-AF65-F5344CB8AC3E}">
        <p14:creationId xmlns:p14="http://schemas.microsoft.com/office/powerpoint/2010/main" val="2391149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61FD6-476E-4C09-8E6A-9B13526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1.1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0DD03D-7DD8-423C-88B5-1AD5CD20B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解题过程：依题意，直接进行模板匹配</a:t>
            </a:r>
            <a:endParaRPr lang="en-US" altLang="zh-CN" dirty="0"/>
          </a:p>
          <a:p>
            <a:r>
              <a:rPr lang="zh-CN" altLang="en-US" dirty="0"/>
              <a:t>从实例图片中分别截取两类设备的图片作为模板</a:t>
            </a:r>
            <a:endParaRPr lang="en-US" altLang="zh-CN" dirty="0"/>
          </a:p>
          <a:p>
            <a:r>
              <a:rPr lang="zh-CN" altLang="en-US" dirty="0">
                <a:latin typeface="Consolas" panose="020B0609020204030204" pitchFamily="49" charset="0"/>
              </a:rPr>
              <a:t>使用</a:t>
            </a:r>
            <a:r>
              <a:rPr lang="en-US" altLang="zh-CN" dirty="0" err="1">
                <a:latin typeface="Consolas" panose="020B0609020204030204" pitchFamily="49" charset="0"/>
              </a:rPr>
              <a:t>opencv</a:t>
            </a:r>
            <a:r>
              <a:rPr lang="zh-CN" altLang="en-US" dirty="0">
                <a:latin typeface="Consolas" panose="020B0609020204030204" pitchFamily="49" charset="0"/>
              </a:rPr>
              <a:t>库中的</a:t>
            </a:r>
            <a:r>
              <a:rPr lang="en-US" altLang="zh-CN" dirty="0" err="1">
                <a:latin typeface="Consolas" panose="020B0609020204030204" pitchFamily="49" charset="0"/>
              </a:rPr>
              <a:t>matchTemplate</a:t>
            </a:r>
            <a:r>
              <a:rPr lang="zh-CN" altLang="en-US" dirty="0">
                <a:latin typeface="Consolas" panose="020B0609020204030204" pitchFamily="49" charset="0"/>
              </a:rPr>
              <a:t>方法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分别尝试归一化方差、相关性和相关系数匹配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发现方差和相关性匹配识别率很差，最终使用相关系数法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调参（详见代码）了很久后识别率依然不理想！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尝试优化（包含任务</a:t>
            </a:r>
            <a:r>
              <a:rPr lang="en-US" altLang="zh-CN" dirty="0">
                <a:latin typeface="Consolas" panose="020B0609020204030204" pitchFamily="49" charset="0"/>
              </a:rPr>
              <a:t>2.1</a:t>
            </a:r>
            <a:r>
              <a:rPr lang="zh-CN" altLang="en-US" dirty="0">
                <a:latin typeface="Consolas" panose="020B0609020204030204" pitchFamily="49" charset="0"/>
              </a:rPr>
              <a:t>内容）：重新截图，选择恰当大小的模板（效果拔群），对图片进行锐化（毫无效果），对图片进行高斯滤波（效果一般），对图片进行平滑滤波（效果一般）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F1F59A-FEF3-479F-BB91-687C947A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980" y="365125"/>
            <a:ext cx="809328" cy="235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9E9A18-9689-4C79-8175-BB7BF95CA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973" y="365126"/>
            <a:ext cx="792317" cy="2356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C8CA16F-5F5E-4C92-863D-B2B36FA475CF}"/>
              </a:ext>
            </a:extLst>
          </p:cNvPr>
          <p:cNvSpPr txBox="1"/>
          <p:nvPr/>
        </p:nvSpPr>
        <p:spPr>
          <a:xfrm>
            <a:off x="8695852" y="2721125"/>
            <a:ext cx="349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target1.jpg   target2.jpg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62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1D545-1801-4C00-BA68-818E92516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核心代码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EA2198F-8E22-4AF4-BF1F-C1D863D6C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10" y="1831547"/>
            <a:ext cx="5640572" cy="1810606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3D5BA04-0141-48E2-B2D2-DF7DE4196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77" y="4314791"/>
            <a:ext cx="7692138" cy="15933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F6F112-EB69-4CAB-9912-1F4B68D43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1" y="1276667"/>
            <a:ext cx="4551290" cy="342221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8D400F9-A226-44F0-8806-C70BB8E6E4B2}"/>
              </a:ext>
            </a:extLst>
          </p:cNvPr>
          <p:cNvSpPr txBox="1"/>
          <p:nvPr/>
        </p:nvSpPr>
        <p:spPr>
          <a:xfrm>
            <a:off x="8612372" y="5287926"/>
            <a:ext cx="234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注：输出结果见附图</a:t>
            </a:r>
          </a:p>
        </p:txBody>
      </p:sp>
    </p:spTree>
    <p:extLst>
      <p:ext uri="{BB962C8B-B14F-4D97-AF65-F5344CB8AC3E}">
        <p14:creationId xmlns:p14="http://schemas.microsoft.com/office/powerpoint/2010/main" val="210581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7F4289-2AA7-4562-94B9-85B87FF0A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题后反思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A20B2A-3C87-4375-8B4F-84F65C548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遇到的困难：匹配结果不佳（</a:t>
            </a:r>
            <a:r>
              <a:rPr lang="en-US" altLang="zh-CN" dirty="0">
                <a:latin typeface="Consolas" panose="020B0609020204030204" pitchFamily="49" charset="0"/>
              </a:rPr>
              <a:t>2x4</a:t>
            </a:r>
            <a:r>
              <a:rPr lang="zh-CN" altLang="en-US" dirty="0">
                <a:latin typeface="Consolas" panose="020B0609020204030204" pitchFamily="49" charset="0"/>
              </a:rPr>
              <a:t>数据中第二排右数第二个始终无法识别，推测因为其上的灰白色污渍影响结果），调参花费很久时间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仍存在的缺陷：在最佳匹配点附近的点匹配值十分接近，会导致重复绘制矩形，浪费资源且很丑；模式匹配方式本身具有很强局限性，效果不佳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初步解决方案：去除每个最佳匹配点附近的其余点，只留下匹配值最高的点；使用</a:t>
            </a:r>
            <a:r>
              <a:rPr lang="en-US" altLang="zh-CN" dirty="0">
                <a:latin typeface="Consolas" panose="020B0609020204030204" pitchFamily="49" charset="0"/>
              </a:rPr>
              <a:t>HOG</a:t>
            </a:r>
            <a:r>
              <a:rPr lang="zh-CN" altLang="en-US" dirty="0">
                <a:latin typeface="Consolas" panose="020B0609020204030204" pitchFamily="49" charset="0"/>
              </a:rPr>
              <a:t>、</a:t>
            </a:r>
            <a:r>
              <a:rPr lang="en-US" altLang="zh-CN" dirty="0">
                <a:latin typeface="Consolas" panose="020B0609020204030204" pitchFamily="49" charset="0"/>
              </a:rPr>
              <a:t>SIFT</a:t>
            </a:r>
            <a:r>
              <a:rPr lang="zh-CN" altLang="en-US" dirty="0">
                <a:latin typeface="Consolas" panose="020B0609020204030204" pitchFamily="49" charset="0"/>
              </a:rPr>
              <a:t>、</a:t>
            </a:r>
            <a:r>
              <a:rPr lang="en-US" altLang="zh-CN" dirty="0">
                <a:latin typeface="Consolas" panose="020B0609020204030204" pitchFamily="49" charset="0"/>
              </a:rPr>
              <a:t>SURF</a:t>
            </a:r>
            <a:r>
              <a:rPr lang="zh-CN" altLang="en-US" dirty="0">
                <a:latin typeface="Consolas" panose="020B0609020204030204" pitchFamily="49" charset="0"/>
              </a:rPr>
              <a:t>等图像描述特征优化匹配；放弃模式匹配使用更先进的方案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04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B04EB-F9DC-4642-88A4-01762E62D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1.2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DD9EE4-411E-4E35-A60D-B41241A06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6315"/>
            <a:ext cx="10515600" cy="261085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解题过程：使用</a:t>
            </a:r>
            <a:r>
              <a:rPr lang="en-US" altLang="zh-CN" dirty="0" err="1">
                <a:latin typeface="Consolas" panose="020B0609020204030204" pitchFamily="49" charset="0"/>
              </a:rPr>
              <a:t>opencv+pyzbar</a:t>
            </a:r>
            <a:r>
              <a:rPr lang="zh-CN" altLang="en-US" dirty="0">
                <a:latin typeface="Consolas" panose="020B0609020204030204" pitchFamily="49" charset="0"/>
              </a:rPr>
              <a:t>库，直接扫描样例图片进行识别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使用</a:t>
            </a:r>
            <a:r>
              <a:rPr lang="en-US" altLang="zh-CN" dirty="0" err="1">
                <a:latin typeface="Consolas" panose="020B0609020204030204" pitchFamily="49" charset="0"/>
              </a:rPr>
              <a:t>pyzbar</a:t>
            </a:r>
            <a:r>
              <a:rPr lang="zh-CN" altLang="en-US" dirty="0">
                <a:latin typeface="Consolas" panose="020B0609020204030204" pitchFamily="49" charset="0"/>
              </a:rPr>
              <a:t>库中的</a:t>
            </a:r>
            <a:r>
              <a:rPr lang="en-US" altLang="zh-CN" dirty="0" err="1">
                <a:latin typeface="Consolas" panose="020B0609020204030204" pitchFamily="49" charset="0"/>
              </a:rPr>
              <a:t>pyzbar.decode</a:t>
            </a:r>
            <a:r>
              <a:rPr lang="zh-CN" altLang="en-US" dirty="0">
                <a:latin typeface="Consolas" panose="020B0609020204030204" pitchFamily="49" charset="0"/>
              </a:rPr>
              <a:t>方法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于是就解决了</a:t>
            </a:r>
            <a:r>
              <a:rPr lang="en-US" altLang="zh-CN" dirty="0">
                <a:latin typeface="Consolas" panose="020B0609020204030204" pitchFamily="49" charset="0"/>
              </a:rPr>
              <a:t>……………………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尝试优化：使用图像处理方法定位条形码所在位置，减少无用扫描区域</a:t>
            </a:r>
          </a:p>
        </p:txBody>
      </p:sp>
    </p:spTree>
    <p:extLst>
      <p:ext uri="{BB962C8B-B14F-4D97-AF65-F5344CB8AC3E}">
        <p14:creationId xmlns:p14="http://schemas.microsoft.com/office/powerpoint/2010/main" val="413646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68159B-E0DA-437E-9CC9-C6E2E9794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1.2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9BF414-AE64-4CB1-8CC1-8B576A78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使用图像处理方式优化，对示例图片进行如下操作：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取灰度图</a:t>
            </a:r>
            <a:r>
              <a:rPr lang="en-US" altLang="zh-CN" dirty="0">
                <a:latin typeface="Consolas" panose="020B0609020204030204" pitchFamily="49" charset="0"/>
              </a:rPr>
              <a:t>-&gt;</a:t>
            </a:r>
            <a:r>
              <a:rPr lang="zh-CN" altLang="en-US" dirty="0">
                <a:latin typeface="Consolas" panose="020B0609020204030204" pitchFamily="49" charset="0"/>
              </a:rPr>
              <a:t>高斯滤波（优化</a:t>
            </a:r>
            <a:r>
              <a:rPr lang="en-US" altLang="zh-CN" dirty="0" err="1">
                <a:latin typeface="Consolas" panose="020B0609020204030204" pitchFamily="49" charset="0"/>
              </a:rPr>
              <a:t>sobel</a:t>
            </a:r>
            <a:r>
              <a:rPr lang="zh-CN" altLang="en-US" dirty="0">
                <a:latin typeface="Consolas" panose="020B0609020204030204" pitchFamily="49" charset="0"/>
              </a:rPr>
              <a:t>结果）</a:t>
            </a:r>
            <a:r>
              <a:rPr lang="en-US" altLang="zh-CN" dirty="0">
                <a:latin typeface="Consolas" panose="020B0609020204030204" pitchFamily="49" charset="0"/>
              </a:rPr>
              <a:t>-&gt;</a:t>
            </a:r>
            <a:r>
              <a:rPr lang="en-US" altLang="zh-CN" dirty="0" err="1">
                <a:latin typeface="Consolas" panose="020B0609020204030204" pitchFamily="49" charset="0"/>
              </a:rPr>
              <a:t>x,y</a:t>
            </a:r>
            <a:r>
              <a:rPr lang="zh-CN" altLang="en-US" dirty="0">
                <a:latin typeface="Consolas" panose="020B0609020204030204" pitchFamily="49" charset="0"/>
              </a:rPr>
              <a:t>方向分别使用</a:t>
            </a:r>
            <a:r>
              <a:rPr lang="en-US" altLang="zh-CN" dirty="0" err="1">
                <a:latin typeface="Consolas" panose="020B0609020204030204" pitchFamily="49" charset="0"/>
              </a:rPr>
              <a:t>sobel</a:t>
            </a:r>
            <a:r>
              <a:rPr lang="zh-CN" altLang="en-US" dirty="0">
                <a:latin typeface="Consolas" panose="020B0609020204030204" pitchFamily="49" charset="0"/>
              </a:rPr>
              <a:t>算子计算梯度</a:t>
            </a:r>
            <a:r>
              <a:rPr lang="en-US" altLang="zh-CN" dirty="0">
                <a:latin typeface="Consolas" panose="020B0609020204030204" pitchFamily="49" charset="0"/>
              </a:rPr>
              <a:t>-&gt;</a:t>
            </a:r>
            <a:r>
              <a:rPr lang="zh-CN" altLang="en-US" dirty="0">
                <a:latin typeface="Consolas" panose="020B0609020204030204" pitchFamily="49" charset="0"/>
              </a:rPr>
              <a:t>合并</a:t>
            </a:r>
            <a:r>
              <a:rPr lang="en-US" altLang="zh-CN" dirty="0" err="1">
                <a:latin typeface="Consolas" panose="020B0609020204030204" pitchFamily="49" charset="0"/>
              </a:rPr>
              <a:t>x,y</a:t>
            </a:r>
            <a:r>
              <a:rPr lang="zh-CN" altLang="en-US" dirty="0">
                <a:latin typeface="Consolas" panose="020B0609020204030204" pitchFamily="49" charset="0"/>
              </a:rPr>
              <a:t>方向梯度图（边缘检测）</a:t>
            </a:r>
            <a:r>
              <a:rPr lang="en-US" altLang="zh-CN" dirty="0">
                <a:latin typeface="Consolas" panose="020B0609020204030204" pitchFamily="49" charset="0"/>
              </a:rPr>
              <a:t>-&gt;</a:t>
            </a:r>
            <a:r>
              <a:rPr lang="zh-CN" altLang="en-US" dirty="0">
                <a:latin typeface="Consolas" panose="020B0609020204030204" pitchFamily="49" charset="0"/>
              </a:rPr>
              <a:t>平滑滤波（去噪）</a:t>
            </a:r>
            <a:r>
              <a:rPr lang="en-US" altLang="zh-CN" dirty="0">
                <a:latin typeface="Consolas" panose="020B0609020204030204" pitchFamily="49" charset="0"/>
              </a:rPr>
              <a:t>-&gt;</a:t>
            </a:r>
            <a:r>
              <a:rPr lang="zh-CN" altLang="en-US" dirty="0">
                <a:latin typeface="Consolas" panose="020B0609020204030204" pitchFamily="49" charset="0"/>
              </a:rPr>
              <a:t>二值化（突出条形码部分）</a:t>
            </a:r>
            <a:r>
              <a:rPr lang="en-US" altLang="zh-CN" dirty="0">
                <a:latin typeface="Consolas" panose="020B0609020204030204" pitchFamily="49" charset="0"/>
              </a:rPr>
              <a:t>-&gt;</a:t>
            </a:r>
            <a:r>
              <a:rPr lang="zh-CN" altLang="en-US" dirty="0">
                <a:latin typeface="Consolas" panose="020B0609020204030204" pitchFamily="49" charset="0"/>
              </a:rPr>
              <a:t>闭运算（合并条形码区域）</a:t>
            </a:r>
            <a:r>
              <a:rPr lang="en-US" altLang="zh-CN" dirty="0">
                <a:latin typeface="Consolas" panose="020B0609020204030204" pitchFamily="49" charset="0"/>
              </a:rPr>
              <a:t>-&gt;</a:t>
            </a:r>
            <a:r>
              <a:rPr lang="zh-CN" altLang="en-US" dirty="0">
                <a:latin typeface="Consolas" panose="020B0609020204030204" pitchFamily="49" charset="0"/>
              </a:rPr>
              <a:t>腐蚀后膨胀（开运算，去除孤立点干扰）</a:t>
            </a:r>
            <a:r>
              <a:rPr lang="en-US" altLang="zh-CN" dirty="0">
                <a:latin typeface="Consolas" panose="020B0609020204030204" pitchFamily="49" charset="0"/>
              </a:rPr>
              <a:t>-&gt;</a:t>
            </a:r>
            <a:r>
              <a:rPr lang="zh-CN" altLang="en-US" dirty="0">
                <a:latin typeface="Consolas" panose="020B0609020204030204" pitchFamily="49" charset="0"/>
              </a:rPr>
              <a:t>查找轮廓并定位条形码区域矩形</a:t>
            </a:r>
            <a:r>
              <a:rPr lang="en-US" altLang="zh-CN" dirty="0">
                <a:latin typeface="Consolas" panose="020B0609020204030204" pitchFamily="49" charset="0"/>
              </a:rPr>
              <a:t>-&gt;</a:t>
            </a:r>
            <a:r>
              <a:rPr lang="zh-CN" altLang="en-US" dirty="0">
                <a:latin typeface="Consolas" panose="020B0609020204030204" pitchFamily="49" charset="0"/>
              </a:rPr>
              <a:t>截取矩形区域用</a:t>
            </a:r>
            <a:r>
              <a:rPr lang="en-US" altLang="zh-CN" dirty="0" err="1">
                <a:latin typeface="Consolas" panose="020B0609020204030204" pitchFamily="49" charset="0"/>
              </a:rPr>
              <a:t>pyzbar</a:t>
            </a:r>
            <a:r>
              <a:rPr lang="zh-CN" altLang="en-US" dirty="0">
                <a:latin typeface="Consolas" panose="020B0609020204030204" pitchFamily="49" charset="0"/>
              </a:rPr>
              <a:t>进行扫描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最终效果拔群！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也实现了辨别如示例</a:t>
            </a:r>
            <a:r>
              <a:rPr lang="en-US" altLang="zh-CN" dirty="0">
                <a:latin typeface="Consolas" panose="020B0609020204030204" pitchFamily="49" charset="0"/>
              </a:rPr>
              <a:t>ok2.jpg</a:t>
            </a:r>
            <a:r>
              <a:rPr lang="zh-CN" altLang="en-US" dirty="0">
                <a:latin typeface="Consolas" panose="020B0609020204030204" pitchFamily="49" charset="0"/>
              </a:rPr>
              <a:t>中“假条形码”的方法</a:t>
            </a:r>
          </a:p>
        </p:txBody>
      </p:sp>
    </p:spTree>
    <p:extLst>
      <p:ext uri="{BB962C8B-B14F-4D97-AF65-F5344CB8AC3E}">
        <p14:creationId xmlns:p14="http://schemas.microsoft.com/office/powerpoint/2010/main" val="258251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58C6A-0F19-408B-8B5E-170C06528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核心代码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DD0DED-7A9B-401C-895C-89F12BD5A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5" y="4629436"/>
            <a:ext cx="6569242" cy="2096879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6A0BE39-8D0A-459A-813F-069C72A37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06" y="1396020"/>
            <a:ext cx="5039576" cy="352276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4EE692-024F-44B3-8057-0B2A2EF86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663" y="1396019"/>
            <a:ext cx="6347831" cy="352276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1669305-5DFE-42F5-9DCC-E157BA26DA55}"/>
              </a:ext>
            </a:extLst>
          </p:cNvPr>
          <p:cNvSpPr txBox="1"/>
          <p:nvPr/>
        </p:nvSpPr>
        <p:spPr>
          <a:xfrm>
            <a:off x="7844589" y="5408195"/>
            <a:ext cx="3621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注：输出结果见附图</a:t>
            </a:r>
            <a:r>
              <a:rPr lang="en-US" altLang="zh-CN" dirty="0"/>
              <a:t>/</a:t>
            </a:r>
            <a:r>
              <a:rPr lang="zh-CN" altLang="en-US" dirty="0"/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89472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89148-2994-4059-B6F8-EBD3A47D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题后反思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2A96A6-A5F9-4CDD-A3AF-58F559686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trike="sngStrike" dirty="0"/>
              <a:t>为什么这题直接就做完了</a:t>
            </a:r>
          </a:p>
        </p:txBody>
      </p:sp>
    </p:spTree>
    <p:extLst>
      <p:ext uri="{BB962C8B-B14F-4D97-AF65-F5344CB8AC3E}">
        <p14:creationId xmlns:p14="http://schemas.microsoft.com/office/powerpoint/2010/main" val="2141979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</TotalTime>
  <Words>969</Words>
  <Application>Microsoft Office PowerPoint</Application>
  <PresentationFormat>宽屏</PresentationFormat>
  <Paragraphs>79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等线</vt:lpstr>
      <vt:lpstr>等线 Light</vt:lpstr>
      <vt:lpstr>仿宋</vt:lpstr>
      <vt:lpstr>Arial</vt:lpstr>
      <vt:lpstr>Consolas</vt:lpstr>
      <vt:lpstr>Office 主题​​</vt:lpstr>
      <vt:lpstr>Dian国庆七天练 成果答辩</vt:lpstr>
      <vt:lpstr>概述</vt:lpstr>
      <vt:lpstr>任务1.1</vt:lpstr>
      <vt:lpstr>核心代码</vt:lpstr>
      <vt:lpstr>题后反思</vt:lpstr>
      <vt:lpstr>任务1.2</vt:lpstr>
      <vt:lpstr>任务1.2</vt:lpstr>
      <vt:lpstr>核心代码</vt:lpstr>
      <vt:lpstr>题后反思</vt:lpstr>
      <vt:lpstr>任务2.1</vt:lpstr>
      <vt:lpstr>任务2.2</vt:lpstr>
      <vt:lpstr>任务2.2</vt:lpstr>
      <vt:lpstr>核心代码</vt:lpstr>
      <vt:lpstr>题后反思</vt:lpstr>
      <vt:lpstr>任务3——Lab0</vt:lpstr>
      <vt:lpstr>任务三——Lab1.1</vt:lpstr>
      <vt:lpstr>Q&amp;A section</vt:lpstr>
      <vt:lpstr>感谢聆听！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Dian国庆七天练 成果展示</dc:title>
  <dc:creator>丁 畅</dc:creator>
  <cp:lastModifiedBy>丁 畅</cp:lastModifiedBy>
  <cp:revision>56</cp:revision>
  <dcterms:created xsi:type="dcterms:W3CDTF">2021-10-06T07:44:35Z</dcterms:created>
  <dcterms:modified xsi:type="dcterms:W3CDTF">2021-10-07T06:35:14Z</dcterms:modified>
</cp:coreProperties>
</file>